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367" r:id="rId5"/>
    <p:sldId id="368" r:id="rId6"/>
    <p:sldId id="369" r:id="rId7"/>
    <p:sldId id="370" r:id="rId8"/>
    <p:sldId id="372" r:id="rId9"/>
    <p:sldId id="373" r:id="rId10"/>
    <p:sldId id="375" r:id="rId11"/>
    <p:sldId id="378" r:id="rId12"/>
    <p:sldId id="376" r:id="rId13"/>
    <p:sldId id="377" r:id="rId14"/>
    <p:sldId id="34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366"/>
    <a:srgbClr val="0000A8"/>
    <a:srgbClr val="0000FF"/>
    <a:srgbClr val="213163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CC2A3-F777-973D-29F7-77EF1141DA06}" v="2" dt="2025-03-06T11:58:56.607"/>
    <p1510:client id="{6557EB82-1558-AE3F-7E0D-AAC9B9CE4B3B}" v="1" dt="2025-03-06T11:59:18.225"/>
    <p1510:client id="{872A1299-E1F3-761C-C13E-89E8ECE9B4DF}" v="4" dt="2025-03-06T11:59:13.371"/>
    <p1510:client id="{9233048B-1672-480D-7AD3-ABAE0DE4C104}" v="3" dt="2025-03-06T11:59:10.480"/>
    <p1510:client id="{E11F5254-FE87-313C-9E29-BF8859EE2D8C}" v="1" dt="2025-03-06T11:58:57.595"/>
    <p1510:client id="{E89FAAED-DADD-ED09-10DB-E45B0B96FE15}" v="2" dt="2025-03-06T11:59:07.966"/>
    <p1510:client id="{EE678A40-2FF0-92BE-AE73-89C33537A156}" v="1" dt="2025-03-06T11:58:3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endParaRPr lang="en-IN" b="0" dirty="0"/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13-03-2025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/>
              <a:t>Xyz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48293" y="397509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311965" y="1484318"/>
            <a:ext cx="65200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F50A5-C30E-3AAC-0F5E-0EC872785212}"/>
              </a:ext>
            </a:extLst>
          </p:cNvPr>
          <p:cNvSpPr txBox="1"/>
          <p:nvPr/>
        </p:nvSpPr>
        <p:spPr>
          <a:xfrm>
            <a:off x="619219" y="2449286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Dipanshu Dhage 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Id: dipanshu9131@gmail.com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928F2-34DE-F7C9-B3EF-BF7AE45B798A}"/>
              </a:ext>
            </a:extLst>
          </p:cNvPr>
          <p:cNvSpPr txBox="1"/>
          <p:nvPr/>
        </p:nvSpPr>
        <p:spPr>
          <a:xfrm>
            <a:off x="5408196" y="242326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Guide: Saomya Chawdary</a:t>
            </a:r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6"/>
    </mc:Choice>
    <mc:Fallback xmlns="">
      <p:transition spd="slow" advTm="418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5B8E5-0848-C735-C59D-1732197D2410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8B5D9C-904E-0CD1-3E67-0D7767238C70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B46E6-0F85-B593-E701-6850C3AFF242}"/>
              </a:ext>
            </a:extLst>
          </p:cNvPr>
          <p:cNvSpPr txBox="1"/>
          <p:nvPr/>
        </p:nvSpPr>
        <p:spPr>
          <a:xfrm>
            <a:off x="311150" y="948711"/>
            <a:ext cx="5021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Applicant Tracking Systems (ATS) to streamline HR workflows.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resume processing for global hiring and diverse applicant pools.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resume feedback system to help candidates improve their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bias detection algorithms for even fairer hiring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interview scheduling and automated candidate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system scalability for large enterprise and government hiring needs.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erson standing in front of a computer screen">
            <a:extLst>
              <a:ext uri="{FF2B5EF4-FFF2-40B4-BE49-F238E27FC236}">
                <a16:creationId xmlns:a16="http://schemas.microsoft.com/office/drawing/2014/main" id="{9F4A67D2-7C7A-C36A-CCFE-E39F8BCC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80" y="889476"/>
            <a:ext cx="3416320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7"/>
    </mc:Choice>
    <mc:Fallback xmlns="">
      <p:transition spd="slow" advTm="178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71D149-635D-AB26-2188-EDFB07FF534B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BEB67A-4901-4973-7312-987286A39675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2"/>
    </mc:Choice>
    <mc:Fallback xmlns="">
      <p:transition spd="slow" advTm="211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654158" y="1060098"/>
            <a:ext cx="6935087" cy="333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Proposed Solution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Live Demo of the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Embedded Video of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D5E42-EFF4-362D-439B-9EA48F4D1B9D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044CD4-EFA8-43E2-8717-E71DEBFAAA11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pic>
        <p:nvPicPr>
          <p:cNvPr id="6" name="Picture 5" descr="A group of people looking at a screen">
            <a:extLst>
              <a:ext uri="{FF2B5EF4-FFF2-40B4-BE49-F238E27FC236}">
                <a16:creationId xmlns:a16="http://schemas.microsoft.com/office/drawing/2014/main" id="{27074B42-6847-BAA6-0E1F-6232E33C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68" y="829265"/>
            <a:ext cx="3701940" cy="37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1"/>
    </mc:Choice>
    <mc:Fallback xmlns="">
      <p:transition spd="slow" advTm="128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1" y="456253"/>
            <a:ext cx="5119617" cy="461665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2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  <a:r>
              <a:rPr lang="en-US" sz="2400" b="1" dirty="0">
                <a:solidFill>
                  <a:srgbClr val="2233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Project</a:t>
            </a:r>
            <a:endParaRPr lang="en-IN" sz="2400" b="1" dirty="0">
              <a:solidFill>
                <a:srgbClr val="22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6D53C-B3C0-EE8B-0FAA-BDDE06886A4E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924953-A3FC-056B-6E42-7E9413123FEA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2F850-CF0D-2343-AC53-17F3D12EED64}"/>
              </a:ext>
            </a:extLst>
          </p:cNvPr>
          <p:cNvSpPr txBox="1"/>
          <p:nvPr/>
        </p:nvSpPr>
        <p:spPr>
          <a:xfrm>
            <a:off x="341523" y="872914"/>
            <a:ext cx="872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automates resume screening using Artificial Intelligence (AI) and Natural Language Processing (NLP) to improve efficiency, accuracy, and fairness in hiring.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8F569C-B222-0831-3E56-50839DD2343C}"/>
              </a:ext>
            </a:extLst>
          </p:cNvPr>
          <p:cNvSpPr txBox="1">
            <a:spLocks/>
          </p:cNvSpPr>
          <p:nvPr/>
        </p:nvSpPr>
        <p:spPr>
          <a:xfrm>
            <a:off x="341523" y="1521859"/>
            <a:ext cx="3635566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1] Challenges in Traditional Hiring: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726D3-201D-0FE4-F1F9-7F42B50FC027}"/>
              </a:ext>
            </a:extLst>
          </p:cNvPr>
          <p:cNvSpPr txBox="1"/>
          <p:nvPr/>
        </p:nvSpPr>
        <p:spPr>
          <a:xfrm>
            <a:off x="341522" y="1830471"/>
            <a:ext cx="8725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resume screening is time-consuming and biased.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Qualified candidates are often overlooked.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workload for recruiters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4C8232-7B65-BE86-128F-0995CD73EC14}"/>
              </a:ext>
            </a:extLst>
          </p:cNvPr>
          <p:cNvSpPr txBox="1">
            <a:spLocks/>
          </p:cNvSpPr>
          <p:nvPr/>
        </p:nvSpPr>
        <p:spPr>
          <a:xfrm>
            <a:off x="341523" y="2600324"/>
            <a:ext cx="300760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2] Proposed Solution: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C9469-C882-D3A7-995C-85C08AC4693D}"/>
              </a:ext>
            </a:extLst>
          </p:cNvPr>
          <p:cNvSpPr txBox="1"/>
          <p:nvPr/>
        </p:nvSpPr>
        <p:spPr>
          <a:xfrm>
            <a:off x="341522" y="2919517"/>
            <a:ext cx="8725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OCR &amp; NLP to extract key details from resumes.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resumes with job descriptions using AI-based ranking.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bias detection to Ensure fair selection.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89B99B-53B0-8F41-F7E2-9636A060583B}"/>
              </a:ext>
            </a:extLst>
          </p:cNvPr>
          <p:cNvSpPr txBox="1">
            <a:spLocks/>
          </p:cNvSpPr>
          <p:nvPr/>
        </p:nvSpPr>
        <p:spPr>
          <a:xfrm>
            <a:off x="341523" y="3640850"/>
            <a:ext cx="300760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3] Key Benefits: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E51C3-DAF3-4A3B-B100-F09CDE81EFF6}"/>
              </a:ext>
            </a:extLst>
          </p:cNvPr>
          <p:cNvSpPr txBox="1"/>
          <p:nvPr/>
        </p:nvSpPr>
        <p:spPr>
          <a:xfrm>
            <a:off x="341521" y="3974202"/>
            <a:ext cx="5596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hiring time by 50%.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accuracy &amp; fairness in candidate ranking.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adaptable for corporate, staffing agencies &amp; government hiring.</a:t>
            </a:r>
          </a:p>
        </p:txBody>
      </p:sp>
      <p:pic>
        <p:nvPicPr>
          <p:cNvPr id="13" name="Picture 12" descr="A person standing in front of a large screen">
            <a:extLst>
              <a:ext uri="{FF2B5EF4-FFF2-40B4-BE49-F238E27FC236}">
                <a16:creationId xmlns:a16="http://schemas.microsoft.com/office/drawing/2014/main" id="{E91F6496-2422-81C6-3F07-30AFBAB3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79" y="1521859"/>
            <a:ext cx="3029171" cy="30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95"/>
    </mc:Choice>
    <mc:Fallback xmlns="">
      <p:transition spd="slow" advTm="566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2861708" cy="419199"/>
          </a:xfrm>
        </p:spPr>
        <p:txBody>
          <a:bodyPr/>
          <a:lstStyle/>
          <a:p>
            <a:r>
              <a:rPr lang="en-US" sz="2400" b="1" dirty="0">
                <a:solidFill>
                  <a:srgbClr val="22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2400" b="1" dirty="0">
              <a:solidFill>
                <a:srgbClr val="22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BDC09-FA5A-DA05-42C4-F1E9A64680F9}"/>
              </a:ext>
            </a:extLst>
          </p:cNvPr>
          <p:cNvSpPr txBox="1"/>
          <p:nvPr/>
        </p:nvSpPr>
        <p:spPr>
          <a:xfrm>
            <a:off x="311150" y="963164"/>
            <a:ext cx="407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Challenges in Traditional Hiring: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088BE-B178-C7F4-6372-E0FDD9A22978}"/>
              </a:ext>
            </a:extLst>
          </p:cNvPr>
          <p:cNvSpPr txBox="1"/>
          <p:nvPr/>
        </p:nvSpPr>
        <p:spPr>
          <a:xfrm>
            <a:off x="311147" y="1337634"/>
            <a:ext cx="5120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resume screening is time-consuming and inefficient.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chances of bias in candidate selection.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Qualified candidates are often overlooked due to human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teams struggle to process large volumes of resumes efficiently.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FA513-E877-E4B9-8A31-40FD1A431B80}"/>
              </a:ext>
            </a:extLst>
          </p:cNvPr>
          <p:cNvSpPr txBox="1"/>
          <p:nvPr/>
        </p:nvSpPr>
        <p:spPr>
          <a:xfrm>
            <a:off x="311148" y="3175067"/>
            <a:ext cx="361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2] Need for an AI-Powered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75D5C-F713-E0E6-361F-A75525FFD4A9}"/>
              </a:ext>
            </a:extLst>
          </p:cNvPr>
          <p:cNvSpPr txBox="1"/>
          <p:nvPr/>
        </p:nvSpPr>
        <p:spPr>
          <a:xfrm>
            <a:off x="311149" y="3550596"/>
            <a:ext cx="4910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resume screening to reduce hiring time by 50%.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accuracy and fairness in candidate selection.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unbiased, data-driven hiring decisions.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83545-B70F-E06D-B8E8-7FFB64F74267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D8842-62A6-7EC2-DCD0-9B4ED2F1CDAF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pic>
        <p:nvPicPr>
          <p:cNvPr id="12" name="Picture 11" descr="A person sitting at a desk with a stack of papers and a clock">
            <a:extLst>
              <a:ext uri="{FF2B5EF4-FFF2-40B4-BE49-F238E27FC236}">
                <a16:creationId xmlns:a16="http://schemas.microsoft.com/office/drawing/2014/main" id="{790155BF-A80E-D848-C765-94C3FF1E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7" y="879536"/>
            <a:ext cx="3765359" cy="3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61"/>
    </mc:Choice>
    <mc:Fallback xmlns="">
      <p:transition spd="slow" advTm="755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69938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2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IN" sz="2400" b="1" dirty="0">
              <a:solidFill>
                <a:srgbClr val="22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C68F7B-C575-98CB-93F7-FEB2C7CEBE7E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0E1F3D-0FCA-8A73-1283-A6659B9EBAC5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C0383-66D3-C168-87ED-6B2C257B0DD8}"/>
              </a:ext>
            </a:extLst>
          </p:cNvPr>
          <p:cNvSpPr txBox="1"/>
          <p:nvPr/>
        </p:nvSpPr>
        <p:spPr>
          <a:xfrm>
            <a:off x="311147" y="867941"/>
            <a:ext cx="872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AI- Powered Resume Ranking System automates resume screening using AI &amp; NLP, reducing manual effort and improving hiring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896B55-E708-7399-CD42-DFDE67BB2BE5}"/>
              </a:ext>
            </a:extLst>
          </p:cNvPr>
          <p:cNvSpPr txBox="1">
            <a:spLocks/>
          </p:cNvSpPr>
          <p:nvPr/>
        </p:nvSpPr>
        <p:spPr>
          <a:xfrm>
            <a:off x="311147" y="1528584"/>
            <a:ext cx="300760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1] How It Works: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ADC88-0FBF-CFC1-9674-99038C4C3FD9}"/>
              </a:ext>
            </a:extLst>
          </p:cNvPr>
          <p:cNvSpPr txBox="1"/>
          <p:nvPr/>
        </p:nvSpPr>
        <p:spPr>
          <a:xfrm>
            <a:off x="311147" y="1850719"/>
            <a:ext cx="8725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resume text using OCR &amp; NLP (PDF/Image).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skills, experience, and education using AI.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resumes with job descriptions using BERT-based ranking.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bias to ensure fair and unbiased selection.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71299F-9020-3A6B-DF94-AA812D968BAB}"/>
              </a:ext>
            </a:extLst>
          </p:cNvPr>
          <p:cNvSpPr txBox="1">
            <a:spLocks/>
          </p:cNvSpPr>
          <p:nvPr/>
        </p:nvSpPr>
        <p:spPr>
          <a:xfrm>
            <a:off x="341523" y="2864275"/>
            <a:ext cx="300760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2] Proposed Solution: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4222-DC01-D0A4-2CC3-CB04CD1D47D1}"/>
              </a:ext>
            </a:extLst>
          </p:cNvPr>
          <p:cNvSpPr txBox="1"/>
          <p:nvPr/>
        </p:nvSpPr>
        <p:spPr>
          <a:xfrm>
            <a:off x="311147" y="3262278"/>
            <a:ext cx="8725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hiring time by 50%.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accuracy in candidate-job matching.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a fair and efficient recruitment process.</a:t>
            </a:r>
          </a:p>
        </p:txBody>
      </p:sp>
      <p:pic>
        <p:nvPicPr>
          <p:cNvPr id="11" name="Picture 10" descr="A person sitting at a computer">
            <a:extLst>
              <a:ext uri="{FF2B5EF4-FFF2-40B4-BE49-F238E27FC236}">
                <a16:creationId xmlns:a16="http://schemas.microsoft.com/office/drawing/2014/main" id="{C38F8CC4-8415-8CF5-7B60-42752439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557" y="1304315"/>
            <a:ext cx="3119920" cy="31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50"/>
    </mc:Choice>
    <mc:Fallback xmlns="">
      <p:transition spd="slow" advTm="778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323762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2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0445E6-428A-8872-FE27-1963B814A06A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FDF31F-4F63-3904-2B19-11BCC347AA54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903420-9E28-AF60-D62F-A81FDBEEFFA8}"/>
              </a:ext>
            </a:extLst>
          </p:cNvPr>
          <p:cNvSpPr/>
          <p:nvPr/>
        </p:nvSpPr>
        <p:spPr>
          <a:xfrm>
            <a:off x="528810" y="1586429"/>
            <a:ext cx="1828800" cy="2577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97595-BAED-A067-2353-BD176A37BF53}"/>
              </a:ext>
            </a:extLst>
          </p:cNvPr>
          <p:cNvSpPr/>
          <p:nvPr/>
        </p:nvSpPr>
        <p:spPr>
          <a:xfrm>
            <a:off x="3657600" y="1586428"/>
            <a:ext cx="1828800" cy="2577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4E339A-B023-5FD3-8378-2D5A4E54238E}"/>
              </a:ext>
            </a:extLst>
          </p:cNvPr>
          <p:cNvSpPr/>
          <p:nvPr/>
        </p:nvSpPr>
        <p:spPr>
          <a:xfrm>
            <a:off x="6786390" y="1586428"/>
            <a:ext cx="1828800" cy="2577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DD75E02-9434-0983-A63D-D018C153F67B}"/>
              </a:ext>
            </a:extLst>
          </p:cNvPr>
          <p:cNvSpPr txBox="1">
            <a:spLocks/>
          </p:cNvSpPr>
          <p:nvPr/>
        </p:nvSpPr>
        <p:spPr>
          <a:xfrm>
            <a:off x="419980" y="1037102"/>
            <a:ext cx="2046460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D86C1FFD-41CB-EEEF-86EA-752B4E6E593A}"/>
              </a:ext>
            </a:extLst>
          </p:cNvPr>
          <p:cNvSpPr txBox="1">
            <a:spLocks/>
          </p:cNvSpPr>
          <p:nvPr/>
        </p:nvSpPr>
        <p:spPr>
          <a:xfrm>
            <a:off x="3548770" y="1038270"/>
            <a:ext cx="2046460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B298632-0764-E470-9BB7-A12E76C9F1C3}"/>
              </a:ext>
            </a:extLst>
          </p:cNvPr>
          <p:cNvSpPr txBox="1">
            <a:spLocks/>
          </p:cNvSpPr>
          <p:nvPr/>
        </p:nvSpPr>
        <p:spPr>
          <a:xfrm>
            <a:off x="6677560" y="1037102"/>
            <a:ext cx="2046460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73D25-D591-B795-832D-B6D7E65F6B80}"/>
              </a:ext>
            </a:extLst>
          </p:cNvPr>
          <p:cNvSpPr txBox="1"/>
          <p:nvPr/>
        </p:nvSpPr>
        <p:spPr>
          <a:xfrm>
            <a:off x="683046" y="1839817"/>
            <a:ext cx="1531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Resumes (Uploaded by users)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 (Entered for comparison)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F8E4A-3CD0-89D9-3DAE-46AB79111A77}"/>
              </a:ext>
            </a:extLst>
          </p:cNvPr>
          <p:cNvSpPr txBox="1"/>
          <p:nvPr/>
        </p:nvSpPr>
        <p:spPr>
          <a:xfrm>
            <a:off x="3806328" y="1756788"/>
            <a:ext cx="153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 (BERT-based)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Detection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58478-7ADA-E4EE-F101-137B9BCA2A13}"/>
              </a:ext>
            </a:extLst>
          </p:cNvPr>
          <p:cNvSpPr txBox="1"/>
          <p:nvPr/>
        </p:nvSpPr>
        <p:spPr>
          <a:xfrm>
            <a:off x="6935118" y="1839817"/>
            <a:ext cx="1531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resumes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&amp; Bias Analysis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Shortlist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4FEEAB-6D4F-BE62-E926-BAA881F5952E}"/>
              </a:ext>
            </a:extLst>
          </p:cNvPr>
          <p:cNvSpPr/>
          <p:nvPr/>
        </p:nvSpPr>
        <p:spPr>
          <a:xfrm>
            <a:off x="2624769" y="2571750"/>
            <a:ext cx="765672" cy="3859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7322B6-9B3D-DFDA-D126-AB14635B3D02}"/>
              </a:ext>
            </a:extLst>
          </p:cNvPr>
          <p:cNvSpPr/>
          <p:nvPr/>
        </p:nvSpPr>
        <p:spPr>
          <a:xfrm>
            <a:off x="5753559" y="2571750"/>
            <a:ext cx="765672" cy="3859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75"/>
    </mc:Choice>
    <mc:Fallback xmlns="">
      <p:transition spd="slow" advTm="801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34D0B-F993-9F07-ADC4-EC4E442D34DC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64A6B0-525C-CDC8-E23D-2607F9376B4A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FC529F07-326B-4EE8-9095-6E290176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538"/>
          <a:stretch/>
        </p:blipFill>
        <p:spPr>
          <a:xfrm>
            <a:off x="1973835" y="906690"/>
            <a:ext cx="5196329" cy="36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86"/>
    </mc:Choice>
    <mc:Fallback xmlns="">
      <p:transition spd="slow" advTm="975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309740" y="375246"/>
            <a:ext cx="852060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E7804-42D9-BDF0-A031-F9738C939AAC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6E8FEA-B0A3-8BF1-AD76-C3F90A53EC60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pic>
        <p:nvPicPr>
          <p:cNvPr id="2" name="AI Resume Screening Demo">
            <a:hlinkClick r:id="" action="ppaction://media"/>
            <a:extLst>
              <a:ext uri="{FF2B5EF4-FFF2-40B4-BE49-F238E27FC236}">
                <a16:creationId xmlns:a16="http://schemas.microsoft.com/office/drawing/2014/main" id="{5A3808C2-A067-10D8-DAE6-F83D621ACA1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693" y="836911"/>
            <a:ext cx="7230613" cy="4058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1"/>
    </mc:Choice>
    <mc:Fallback xmlns="">
      <p:transition spd="slow" advTm="57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865" objId="2"/>
        <p14:stopEvt time="57791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59EC2-BD6C-941E-CA3A-DFA392317D28}"/>
              </a:ext>
            </a:extLst>
          </p:cNvPr>
          <p:cNvSpPr/>
          <p:nvPr/>
        </p:nvSpPr>
        <p:spPr>
          <a:xfrm>
            <a:off x="0" y="0"/>
            <a:ext cx="683046" cy="340308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DCF581-E92D-F764-2D97-A6D8D1182E7C}"/>
              </a:ext>
            </a:extLst>
          </p:cNvPr>
          <p:cNvSpPr txBox="1">
            <a:spLocks/>
          </p:cNvSpPr>
          <p:nvPr/>
        </p:nvSpPr>
        <p:spPr>
          <a:xfrm>
            <a:off x="311150" y="-66934"/>
            <a:ext cx="3509025" cy="4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5DC54-59FA-265C-CE0B-11B0953A74BC}"/>
              </a:ext>
            </a:extLst>
          </p:cNvPr>
          <p:cNvSpPr txBox="1"/>
          <p:nvPr/>
        </p:nvSpPr>
        <p:spPr>
          <a:xfrm>
            <a:off x="311150" y="948711"/>
            <a:ext cx="5241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Ranking System enhances hiring efficiency by automating resume screening using AI &amp;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hiring time by 50% while ensuring accurate and fair candidate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bias through AI-driven diversity and fairness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candidate-job matching with BERT-based ranking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solution for corporate hiring, staffing agencies, and government recruitment.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different stages of a job">
            <a:extLst>
              <a:ext uri="{FF2B5EF4-FFF2-40B4-BE49-F238E27FC236}">
                <a16:creationId xmlns:a16="http://schemas.microsoft.com/office/drawing/2014/main" id="{575190F3-33CD-3D72-864C-4B4199D3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837" y="614574"/>
            <a:ext cx="3777966" cy="37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563</Words>
  <Application>Microsoft Office PowerPoint</Application>
  <PresentationFormat>On-screen Show (16:9)</PresentationFormat>
  <Paragraphs>101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Abstract Of The Project</vt:lpstr>
      <vt:lpstr>Problem Statement</vt:lpstr>
      <vt:lpstr>Proposed Solution</vt:lpstr>
      <vt:lpstr>System Architecture</vt:lpstr>
      <vt:lpstr>Live Demo of Project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Srajal Pawar</cp:lastModifiedBy>
  <cp:revision>21</cp:revision>
  <dcterms:modified xsi:type="dcterms:W3CDTF">2025-03-13T06:28:15Z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